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  <p:sldId id="259" r:id="rId4"/>
    <p:sldId id="260" r:id="rId5"/>
    <p:sldId id="261" r:id="rId6"/>
    <p:sldId id="262" r:id="rId7"/>
    <p:sldId id="265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3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2023-02-15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2023-02-15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2023-02-15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2023-02-15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2023-02-15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2023-02-15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2023-02-15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2023-02-15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2023-02-15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2023-02-15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2023-02-15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2023-02-15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382C79-5437-454E-B9F7-39206E4C2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696" y="18864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产品</a:t>
            </a:r>
            <a:r>
              <a:rPr lang="zh-CN" altLang="en-US" sz="3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介绍</a:t>
            </a:r>
            <a:endParaRPr lang="zh-CN" altLang="en-US" sz="2700" dirty="0">
              <a:latin typeface="+mn-ea"/>
              <a:ea typeface="+mn-ea"/>
            </a:endParaRP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9AFD0D96-FD99-439C-A93B-BFC408EAB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331640"/>
            <a:ext cx="5112568" cy="4983161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xmlns="" id="{B9F7D44D-5A52-46EE-942E-E6F1BB6105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6216" y="1484784"/>
            <a:ext cx="2043460" cy="2016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b="1" dirty="0">
                <a:latin typeface="Calibri" pitchFamily="34" charset="0"/>
              </a:rPr>
              <a:t>*产品照片</a:t>
            </a:r>
            <a:endParaRPr lang="en-US" altLang="zh-CN" b="1" dirty="0">
              <a:latin typeface="Calibri" pitchFamily="34" charset="0"/>
            </a:endParaRPr>
          </a:p>
          <a:p>
            <a:endParaRPr lang="en-US" altLang="zh-CN" dirty="0">
              <a:latin typeface="Calibri" pitchFamily="34" charset="0"/>
            </a:endParaRPr>
          </a:p>
          <a:p>
            <a:endParaRPr lang="en-US" altLang="zh-CN" dirty="0">
              <a:latin typeface="Calibri" pitchFamily="34" charset="0"/>
            </a:endParaRPr>
          </a:p>
          <a:p>
            <a:endParaRPr lang="en-US" altLang="zh-CN" dirty="0">
              <a:latin typeface="Calibri" pitchFamily="34" charset="0"/>
            </a:endParaRPr>
          </a:p>
          <a:p>
            <a:endParaRPr lang="en-US" altLang="zh-CN" dirty="0">
              <a:latin typeface="Calibri" pitchFamily="34" charset="0"/>
            </a:endParaRPr>
          </a:p>
          <a:p>
            <a:endParaRPr lang="zh-CN" altLang="en-US" dirty="0">
              <a:latin typeface="Calibri" pitchFamily="34" charset="0"/>
            </a:endParaRPr>
          </a:p>
        </p:txBody>
      </p:sp>
      <p:sp>
        <p:nvSpPr>
          <p:cNvPr id="5" name="内容占位符 3">
            <a:extLst>
              <a:ext uri="{FF2B5EF4-FFF2-40B4-BE49-F238E27FC236}">
                <a16:creationId xmlns:a16="http://schemas.microsoft.com/office/drawing/2014/main" xmlns="" id="{2CCB7778-6A81-43C4-B82B-B9B1EBFFC33C}"/>
              </a:ext>
            </a:extLst>
          </p:cNvPr>
          <p:cNvSpPr txBox="1">
            <a:spLocks/>
          </p:cNvSpPr>
          <p:nvPr/>
        </p:nvSpPr>
        <p:spPr>
          <a:xfrm>
            <a:off x="370586" y="6420515"/>
            <a:ext cx="686571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1400" b="1" dirty="0" smtClean="0">
                <a:solidFill>
                  <a:srgbClr val="FF0000"/>
                </a:solidFill>
              </a:rPr>
              <a:t>备注：</a:t>
            </a:r>
            <a:r>
              <a:rPr lang="zh-CN" altLang="en-US" sz="1400" dirty="0">
                <a:solidFill>
                  <a:srgbClr val="FF0000"/>
                </a:solidFill>
                <a:latin typeface="+mn-ea"/>
              </a:rPr>
              <a:t>限一张</a:t>
            </a:r>
            <a:r>
              <a:rPr lang="en-US" altLang="zh-CN" sz="1400" dirty="0">
                <a:solidFill>
                  <a:srgbClr val="FF0000"/>
                </a:solidFill>
                <a:latin typeface="+mn-ea"/>
              </a:rPr>
              <a:t>PPT</a:t>
            </a:r>
            <a:endParaRPr lang="zh-CN" alt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59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6">
            <a:extLst>
              <a:ext uri="{FF2B5EF4-FFF2-40B4-BE49-F238E27FC236}">
                <a16:creationId xmlns:a16="http://schemas.microsoft.com/office/drawing/2014/main" xmlns="" id="{383F4FB8-01F8-4B14-BA89-C1FC081BE8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442964"/>
              </p:ext>
            </p:extLst>
          </p:nvPr>
        </p:nvGraphicFramePr>
        <p:xfrm>
          <a:off x="395536" y="260648"/>
          <a:ext cx="8497188" cy="61382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4005">
                  <a:extLst>
                    <a:ext uri="{9D8B030D-6E8A-4147-A177-3AD203B41FA5}">
                      <a16:colId xmlns:a16="http://schemas.microsoft.com/office/drawing/2014/main" xmlns="" val="1821807617"/>
                    </a:ext>
                  </a:extLst>
                </a:gridCol>
                <a:gridCol w="988283">
                  <a:extLst>
                    <a:ext uri="{9D8B030D-6E8A-4147-A177-3AD203B41FA5}">
                      <a16:colId xmlns:a16="http://schemas.microsoft.com/office/drawing/2014/main" xmlns="" val="810352161"/>
                    </a:ext>
                  </a:extLst>
                </a:gridCol>
                <a:gridCol w="833790">
                  <a:extLst>
                    <a:ext uri="{9D8B030D-6E8A-4147-A177-3AD203B41FA5}">
                      <a16:colId xmlns:a16="http://schemas.microsoft.com/office/drawing/2014/main" xmlns="" val="604619245"/>
                    </a:ext>
                  </a:extLst>
                </a:gridCol>
                <a:gridCol w="678378">
                  <a:extLst>
                    <a:ext uri="{9D8B030D-6E8A-4147-A177-3AD203B41FA5}">
                      <a16:colId xmlns:a16="http://schemas.microsoft.com/office/drawing/2014/main" xmlns="" val="1897051815"/>
                    </a:ext>
                  </a:extLst>
                </a:gridCol>
                <a:gridCol w="342353"/>
                <a:gridCol w="233711">
                  <a:extLst>
                    <a:ext uri="{9D8B030D-6E8A-4147-A177-3AD203B41FA5}">
                      <a16:colId xmlns:a16="http://schemas.microsoft.com/office/drawing/2014/main" xmlns="" val="799670555"/>
                    </a:ext>
                  </a:extLst>
                </a:gridCol>
                <a:gridCol w="1152128"/>
                <a:gridCol w="1476286"/>
                <a:gridCol w="1188254"/>
              </a:tblGrid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 smtClean="0">
                          <a:latin typeface="+mn-ea"/>
                          <a:ea typeface="+mn-ea"/>
                        </a:rPr>
                        <a:t>项目</a:t>
                      </a:r>
                      <a:r>
                        <a:rPr lang="zh-CN" altLang="en-US" sz="1400" dirty="0">
                          <a:latin typeface="+mn-ea"/>
                          <a:ea typeface="+mn-ea"/>
                        </a:rPr>
                        <a:t>编号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zh-CN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+mn-ea"/>
                          <a:ea typeface="+mn-ea"/>
                        </a:rPr>
                        <a:t>品名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6455487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+mn-ea"/>
                          <a:ea typeface="+mn-ea"/>
                        </a:rPr>
                        <a:t>品牌</a:t>
                      </a:r>
                      <a:endParaRPr lang="zh-CN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zh-CN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+mn-ea"/>
                          <a:ea typeface="+mn-ea"/>
                        </a:rPr>
                        <a:t>型号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58041373"/>
                  </a:ext>
                </a:extLst>
              </a:tr>
              <a:tr h="276592"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+mn-ea"/>
                          <a:ea typeface="+mn-ea"/>
                        </a:rPr>
                        <a:t>供应</a:t>
                      </a:r>
                      <a:r>
                        <a:rPr lang="zh-CN" altLang="en-US" sz="1400" dirty="0">
                          <a:latin typeface="+mn-ea"/>
                          <a:ea typeface="+mn-ea"/>
                        </a:rPr>
                        <a:t>商</a:t>
                      </a:r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endParaRPr lang="zh-CN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59624849"/>
                  </a:ext>
                </a:extLst>
              </a:tr>
              <a:tr h="2046797"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+mn-ea"/>
                          <a:ea typeface="+mn-ea"/>
                        </a:rPr>
                        <a:t>较</a:t>
                      </a:r>
                      <a:r>
                        <a:rPr lang="zh-CN" altLang="en-US" sz="1400" dirty="0">
                          <a:latin typeface="+mn-ea"/>
                          <a:ea typeface="+mn-ea"/>
                        </a:rPr>
                        <a:t>同类产品优势</a:t>
                      </a:r>
                    </a:p>
                    <a:p>
                      <a:endParaRPr lang="zh-CN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endParaRPr lang="zh-CN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42967103"/>
                  </a:ext>
                </a:extLst>
              </a:tr>
              <a:tr h="1165355"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+mn-ea"/>
                          <a:ea typeface="+mn-ea"/>
                        </a:rPr>
                        <a:t>*同型号产品</a:t>
                      </a:r>
                      <a:r>
                        <a:rPr lang="zh-CN" altLang="en-US" sz="1400" b="1" dirty="0" smtClean="0">
                          <a:latin typeface="+mn-ea"/>
                          <a:ea typeface="+mn-ea"/>
                        </a:rPr>
                        <a:t>上海三甲医院</a:t>
                      </a:r>
                      <a:r>
                        <a:rPr lang="en-US" altLang="zh-CN" sz="1400" dirty="0" smtClean="0">
                          <a:latin typeface="+mn-ea"/>
                          <a:ea typeface="+mn-ea"/>
                        </a:rPr>
                        <a:t>2020</a:t>
                      </a:r>
                      <a:r>
                        <a:rPr lang="zh-CN" altLang="en-US" sz="1400" dirty="0" smtClean="0"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zh-CN" sz="1400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zh-CN" altLang="en-US" sz="1400" dirty="0" smtClean="0"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zh-CN" sz="1400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zh-CN" altLang="en-US" sz="1400" dirty="0" smtClean="0">
                          <a:latin typeface="+mn-ea"/>
                          <a:ea typeface="+mn-ea"/>
                        </a:rPr>
                        <a:t>日至今采购情况（如有请提供合同复印件）</a:t>
                      </a:r>
                      <a:endParaRPr lang="zh-CN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endParaRPr lang="zh-CN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09481656"/>
                  </a:ext>
                </a:extLst>
              </a:tr>
              <a:tr h="175699"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+mn-ea"/>
                          <a:ea typeface="+mn-ea"/>
                        </a:rPr>
                        <a:t>保修（年）</a:t>
                      </a:r>
                      <a:endParaRPr lang="zh-CN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45022615"/>
                  </a:ext>
                </a:extLst>
              </a:tr>
              <a:tr h="2894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 smtClean="0">
                          <a:latin typeface="+mn-ea"/>
                          <a:ea typeface="+mn-ea"/>
                        </a:rPr>
                        <a:t>报价（元）</a:t>
                      </a:r>
                      <a:endParaRPr lang="en-US" altLang="zh-CN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+mn-ea"/>
                          <a:ea typeface="+mn-ea"/>
                        </a:rPr>
                        <a:t>单价（元）</a:t>
                      </a:r>
                      <a:endParaRPr lang="zh-CN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+mn-ea"/>
                          <a:ea typeface="+mn-ea"/>
                        </a:rPr>
                        <a:t>数量</a:t>
                      </a:r>
                      <a:endParaRPr lang="zh-CN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+mn-ea"/>
                          <a:ea typeface="+mn-ea"/>
                        </a:rPr>
                        <a:t>总价（元）</a:t>
                      </a:r>
                      <a:endParaRPr lang="zh-CN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9205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1" dirty="0" smtClean="0">
                          <a:latin typeface="+mn-ea"/>
                          <a:ea typeface="+mn-ea"/>
                        </a:rPr>
                        <a:t>总价</a:t>
                      </a:r>
                      <a:r>
                        <a:rPr lang="zh-CN" altLang="en-US" sz="1400" dirty="0">
                          <a:latin typeface="+mn-ea"/>
                          <a:ea typeface="+mn-ea"/>
                        </a:rPr>
                        <a:t>内所有配置（含第三方产品）</a:t>
                      </a:r>
                      <a:endParaRPr lang="en-US" altLang="zh-CN" sz="140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endParaRPr lang="zh-CN" altLang="en-US" sz="1400" b="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9157793"/>
                  </a:ext>
                </a:extLst>
              </a:tr>
            </a:tbl>
          </a:graphicData>
        </a:graphic>
      </p:graphicFrame>
      <p:sp>
        <p:nvSpPr>
          <p:cNvPr id="8" name="内容占位符 3">
            <a:extLst>
              <a:ext uri="{FF2B5EF4-FFF2-40B4-BE49-F238E27FC236}">
                <a16:creationId xmlns:a16="http://schemas.microsoft.com/office/drawing/2014/main" xmlns="" id="{2CCB7778-6A81-43C4-B82B-B9B1EBFFC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586" y="6420515"/>
            <a:ext cx="6865710" cy="2880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1400" b="1" dirty="0">
                <a:solidFill>
                  <a:srgbClr val="FF0000"/>
                </a:solidFill>
              </a:rPr>
              <a:t>备注</a:t>
            </a:r>
            <a:r>
              <a:rPr lang="zh-CN" altLang="en-US" sz="1400" b="1" dirty="0" smtClean="0">
                <a:solidFill>
                  <a:srgbClr val="FF0000"/>
                </a:solidFill>
              </a:rPr>
              <a:t>：</a:t>
            </a:r>
            <a:r>
              <a:rPr lang="en-US" altLang="zh-CN" sz="1400" b="1" dirty="0" smtClean="0">
                <a:solidFill>
                  <a:srgbClr val="FF0000"/>
                </a:solidFill>
              </a:rPr>
              <a:t>1.</a:t>
            </a:r>
            <a:r>
              <a:rPr lang="zh-CN" altLang="en-US" sz="1400" b="1" dirty="0" smtClean="0">
                <a:solidFill>
                  <a:srgbClr val="FF0000"/>
                </a:solidFill>
              </a:rPr>
              <a:t>表格均</a:t>
            </a:r>
            <a:r>
              <a:rPr lang="zh-CN" altLang="en-US" sz="1400" b="1" dirty="0">
                <a:solidFill>
                  <a:srgbClr val="FF0000"/>
                </a:solidFill>
              </a:rPr>
              <a:t>为必填</a:t>
            </a:r>
            <a:r>
              <a:rPr lang="zh-CN" altLang="en-US" sz="1400" b="1" dirty="0" smtClean="0">
                <a:solidFill>
                  <a:srgbClr val="FF0000"/>
                </a:solidFill>
              </a:rPr>
              <a:t>项；</a:t>
            </a:r>
            <a:r>
              <a:rPr lang="en-US" altLang="zh-CN" sz="1400" b="1" dirty="0" smtClean="0">
                <a:solidFill>
                  <a:srgbClr val="FF0000"/>
                </a:solidFill>
              </a:rPr>
              <a:t>2.</a:t>
            </a:r>
            <a:r>
              <a:rPr lang="zh-CN" altLang="en-US" sz="1400" dirty="0">
                <a:latin typeface="+mn-ea"/>
              </a:rPr>
              <a:t> </a:t>
            </a:r>
            <a:r>
              <a:rPr lang="zh-CN" altLang="en-US" sz="1400" b="1" dirty="0" smtClean="0">
                <a:solidFill>
                  <a:srgbClr val="FF0000"/>
                </a:solidFill>
              </a:rPr>
              <a:t>*购买合同复印件如未提供则视为无购买记录</a:t>
            </a:r>
            <a:endParaRPr lang="zh-CN" alt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510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CC056E-876B-4485-A718-4A2037506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产品注册证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33EFA1C5-2129-421B-A998-ECAA38934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9700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C9D9F9-7257-4ED0-A0E8-5DD2DD77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原厂授权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B3510C82-A33F-4A9B-B2CB-7E24D4C5A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68706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B4FDC9-A7FF-4C00-9005-A4A07D6F9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厂家三证</a:t>
            </a:r>
          </a:p>
        </p:txBody>
      </p:sp>
      <p:sp>
        <p:nvSpPr>
          <p:cNvPr id="6" name="内容占位符 3">
            <a:extLst>
              <a:ext uri="{FF2B5EF4-FFF2-40B4-BE49-F238E27FC236}">
                <a16:creationId xmlns:a16="http://schemas.microsoft.com/office/drawing/2014/main" xmlns="" id="{0C20EC3B-C9F0-4899-AD89-45FDE0F72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77253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78A9A2-579A-4081-840C-0FF9ACB66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代理商三证</a:t>
            </a:r>
          </a:p>
        </p:txBody>
      </p:sp>
      <p:sp>
        <p:nvSpPr>
          <p:cNvPr id="5" name="内容占位符 3">
            <a:extLst>
              <a:ext uri="{FF2B5EF4-FFF2-40B4-BE49-F238E27FC236}">
                <a16:creationId xmlns:a16="http://schemas.microsoft.com/office/drawing/2014/main" xmlns="" id="{5A5E9CA3-9003-4B9B-8522-29E351F8B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95006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B4FDC9-A7FF-4C00-9005-A4A07D6F9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sz="3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上海三甲医院同型号产品</a:t>
            </a:r>
            <a:r>
              <a:rPr lang="en-US" altLang="zh-CN" sz="3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altLang="zh-CN" sz="3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3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购买合同复印件</a:t>
            </a:r>
            <a:endParaRPr lang="zh-CN" altLang="en-US" sz="3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内容占位符 3">
            <a:extLst>
              <a:ext uri="{FF2B5EF4-FFF2-40B4-BE49-F238E27FC236}">
                <a16:creationId xmlns:a16="http://schemas.microsoft.com/office/drawing/2014/main" xmlns="" id="{0C20EC3B-C9F0-4899-AD89-45FDE0F72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02436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111</Words>
  <Application>Microsoft Office PowerPoint</Application>
  <PresentationFormat>全屏显示(4:3)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Office 主题</vt:lpstr>
      <vt:lpstr>产品介绍</vt:lpstr>
      <vt:lpstr>PowerPoint 演示文稿</vt:lpstr>
      <vt:lpstr>产品注册证</vt:lpstr>
      <vt:lpstr>原厂授权</vt:lpstr>
      <vt:lpstr>厂家三证</vt:lpstr>
      <vt:lpstr>代理商三证</vt:lpstr>
      <vt:lpstr>上海三甲医院同型号产品 购买合同复印件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dell</cp:lastModifiedBy>
  <cp:revision>28</cp:revision>
  <dcterms:created xsi:type="dcterms:W3CDTF">2022-02-17T07:15:34Z</dcterms:created>
  <dcterms:modified xsi:type="dcterms:W3CDTF">2023-02-15T02:19:26Z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8de25a8-ef47-40a7-b7ec-c38f3edc2acf_Enabled">
    <vt:lpwstr>true</vt:lpwstr>
  </property>
  <property fmtid="{D5CDD505-2E9C-101B-9397-08002B2CF9AE}" pid="3" name="MSIP_Label_a8de25a8-ef47-40a7-b7ec-c38f3edc2acf_SetDate">
    <vt:lpwstr>2022-06-13T10:37:10Z</vt:lpwstr>
  </property>
  <property fmtid="{D5CDD505-2E9C-101B-9397-08002B2CF9AE}" pid="4" name="MSIP_Label_a8de25a8-ef47-40a7-b7ec-c38f3edc2acf_Method">
    <vt:lpwstr>Standard</vt:lpwstr>
  </property>
  <property fmtid="{D5CDD505-2E9C-101B-9397-08002B2CF9AE}" pid="5" name="MSIP_Label_a8de25a8-ef47-40a7-b7ec-c38f3edc2acf_Name">
    <vt:lpwstr>a8de25a8-ef47-40a7-b7ec-c38f3edc2acf</vt:lpwstr>
  </property>
  <property fmtid="{D5CDD505-2E9C-101B-9397-08002B2CF9AE}" pid="6" name="MSIP_Label_a8de25a8-ef47-40a7-b7ec-c38f3edc2acf_SiteId">
    <vt:lpwstr>15d1bef2-0a6a-46f9-be4c-023279325e51</vt:lpwstr>
  </property>
  <property fmtid="{D5CDD505-2E9C-101B-9397-08002B2CF9AE}" pid="7" name="MSIP_Label_a8de25a8-ef47-40a7-b7ec-c38f3edc2acf_ActionId">
    <vt:lpwstr>f1e6c712-8dcd-478e-b3fe-f04607376b32</vt:lpwstr>
  </property>
  <property fmtid="{D5CDD505-2E9C-101B-9397-08002B2CF9AE}" pid="8" name="MSIP_Label_a8de25a8-ef47-40a7-b7ec-c38f3edc2acf_ContentBits">
    <vt:lpwstr>0</vt:lpwstr>
  </property>
</Properties>
</file>